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6"/>
  </p:handoutMasterIdLst>
  <p:sldIdLst>
    <p:sldId id="256" r:id="rId5"/>
    <p:sldId id="418" r:id="rId6"/>
    <p:sldId id="416" r:id="rId7"/>
    <p:sldId id="436" r:id="rId8"/>
    <p:sldId id="435" r:id="rId9"/>
    <p:sldId id="437" r:id="rId10"/>
    <p:sldId id="434" r:id="rId11"/>
    <p:sldId id="433" r:id="rId12"/>
    <p:sldId id="266" r:id="rId13"/>
    <p:sldId id="438" r:id="rId14"/>
    <p:sldId id="439" r:id="rId15"/>
  </p:sldIdLst>
  <p:sldSz cx="12192000" cy="6858000"/>
  <p:notesSz cx="7102475" cy="10234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os Holwerda" initials="CH" lastIdx="2" clrIdx="0">
    <p:extLst>
      <p:ext uri="{19B8F6BF-5375-455C-9EA6-DF929625EA0E}">
        <p15:presenceInfo xmlns:p15="http://schemas.microsoft.com/office/powerpoint/2012/main" userId="S::coos.holwerda@nl.ey.com::d98231f9-81e8-46b1-a117-d2acb1d72a5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949"/>
    <a:srgbClr val="FFE01A"/>
    <a:srgbClr val="DCD17F"/>
    <a:srgbClr val="DFFEBE"/>
    <a:srgbClr val="07034F"/>
    <a:srgbClr val="5A5A5A"/>
    <a:srgbClr val="CCBE66"/>
    <a:srgbClr val="395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3333" autoAdjust="0"/>
  </p:normalViewPr>
  <p:slideViewPr>
    <p:cSldViewPr snapToGrid="0">
      <p:cViewPr varScale="1">
        <p:scale>
          <a:sx n="103" d="100"/>
          <a:sy n="103" d="100"/>
        </p:scale>
        <p:origin x="91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43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291BED-4C87-4215-8254-3CC4BB88B5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941" cy="512479"/>
          </a:xfrm>
          <a:prstGeom prst="rect">
            <a:avLst/>
          </a:prstGeom>
        </p:spPr>
        <p:txBody>
          <a:bodyPr vert="horz" lIns="118497" tIns="59249" rIns="118497" bIns="59249" rtlCol="0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1F8E30-8CD7-4F0D-BB97-E96465458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534" y="0"/>
            <a:ext cx="3076537" cy="512479"/>
          </a:xfrm>
          <a:prstGeom prst="rect">
            <a:avLst/>
          </a:prstGeom>
        </p:spPr>
        <p:txBody>
          <a:bodyPr vert="horz" lIns="118497" tIns="59249" rIns="118497" bIns="59249" rtlCol="0"/>
          <a:lstStyle>
            <a:lvl1pPr algn="r">
              <a:defRPr sz="1600"/>
            </a:lvl1pPr>
          </a:lstStyle>
          <a:p>
            <a:fld id="{23AD6FBF-AEBA-45E2-925D-6DC5F0CB6E7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A91E15-DE53-4993-8482-B95E0CB0F1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2135"/>
            <a:ext cx="3078941" cy="512479"/>
          </a:xfrm>
          <a:prstGeom prst="rect">
            <a:avLst/>
          </a:prstGeom>
        </p:spPr>
        <p:txBody>
          <a:bodyPr vert="horz" lIns="118497" tIns="59249" rIns="118497" bIns="59249" rtlCol="0" anchor="b"/>
          <a:lstStyle>
            <a:lvl1pPr algn="l">
              <a:defRPr sz="16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85B84-AFED-485E-A067-FE327D8395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534" y="9722135"/>
            <a:ext cx="3076537" cy="512479"/>
          </a:xfrm>
          <a:prstGeom prst="rect">
            <a:avLst/>
          </a:prstGeom>
        </p:spPr>
        <p:txBody>
          <a:bodyPr vert="horz" lIns="118497" tIns="59249" rIns="118497" bIns="59249" rtlCol="0" anchor="b"/>
          <a:lstStyle>
            <a:lvl1pPr algn="r">
              <a:defRPr sz="1600"/>
            </a:lvl1pPr>
          </a:lstStyle>
          <a:p>
            <a:fld id="{29ED990A-A093-498F-B476-59E99EFBC5F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15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DDF0-7823-426D-9E8A-40F979083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DAE6B-A4CC-4E07-B7F4-B240DF954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881D7-FC6D-42CF-82DE-9B6925A9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ED464-A546-4591-BC1F-4A0991380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EACD9-10A9-4F11-9FC1-9ADF02E20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80CCC-4E0E-4E5E-B57D-BBE2E406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27D8D-B75A-49D7-84A8-63FA05BDB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37029-6BD7-431B-B78F-EFEB64251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0DD61-5924-46CB-B143-AB0483C0D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17900-7E36-4DC9-B5F0-84E8EBC3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0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6059-D224-4595-8E69-058093DA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0EF32-F62C-4B5B-8529-D8FD0AF6C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8D694-BB9C-4A90-B1C9-C57874EEA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FDDC8-6D05-46DD-9B72-41E1CC0C9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106DA-480B-48BD-8174-B4A29F2E6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7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8284-D8F0-48D0-828E-9252D4ED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4BE05-23DE-4DEA-85BA-95AEE3708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93410-A04F-47E0-A74D-57A18ACCF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5D205-82E4-42F1-AD00-1223A8D2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5F224-70DE-4F3A-AB04-7441B3B3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DA71C-CDF4-4CF9-A96B-6568E86B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49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EA072-4A7C-4FA0-89CD-6611AC96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860DC-0F1F-4D9B-B891-3E728843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209DBC-E117-4D86-8FE9-72148D81C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89A130-FB03-4754-9C08-A67336439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EB0670-5AF1-499E-A47C-DB62C24AE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BB75ED-6DFF-48F8-B335-8FB1F5043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9F750-C810-4B93-90D5-051081C3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98672E-B08F-458C-A186-C04575ACC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2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68EA7-52A7-4ED9-8371-36B90B7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B1C43-D5ED-402B-A875-1C23D5F3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561D4-DD73-4A48-B82A-E73E341F0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91F51-C59F-4E76-BA38-9967EDDC4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8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55F08-EE96-4170-AFAC-CEC0C10D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C49ADA-CD68-4FC5-A32C-A2E6E0CE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0DDD6-CB9F-4AA4-B876-39D9D26F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5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3B709-ED3F-4589-867E-892ABB1EB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8723-9D08-4D78-9EF9-494B00BDF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01CFD-6D24-47F1-8ADB-9D6B671FC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93072-0AB2-4273-8BF0-48C7F3411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63586-9F3D-4871-B9D6-E2BB29AF0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4FD5B-9B4D-430B-813F-DDBCCFA3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1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406E-AAEC-4393-96D1-2EAF1B0D6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09142C-CAEB-4BB3-96E8-C03F76336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85E76-6E02-4423-B81C-EB87970F4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FA10B-7ACC-4351-885F-D87B042B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DCE02-D1F1-4DA1-BCAB-46594C09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9D0F3-ACA3-48CC-88A8-89DA50A8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460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74E6B-140D-4D34-9D60-F933B731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1247E-FA17-4048-8E56-0DEDCF503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4DA1B-9C13-4256-A88D-5AE213D0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3CA1-9573-4F18-BE61-410861E1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D26F8-5812-4F06-843C-630C15500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2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4CC6F-BC66-4B1B-AF92-11041BF3E8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980FA1-114C-4922-876A-C17CD7008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CE898-4457-489B-ADAA-C905A9359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1449E-D761-486F-B480-9A89F6A21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81E2A-DF5E-4025-AFFC-2F1D81704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6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cover with S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Gray"/>
          <p:cNvSpPr>
            <a:spLocks/>
          </p:cNvSpPr>
          <p:nvPr userDrawn="1"/>
        </p:nvSpPr>
        <p:spPr bwMode="auto">
          <a:xfrm>
            <a:off x="0" y="0"/>
            <a:ext cx="12192000" cy="5984011"/>
          </a:xfrm>
          <a:custGeom>
            <a:avLst/>
            <a:gdLst>
              <a:gd name="T0" fmla="*/ 0 w 6736"/>
              <a:gd name="T1" fmla="*/ 0 h 4156"/>
              <a:gd name="T2" fmla="*/ 0 w 6736"/>
              <a:gd name="T3" fmla="*/ 4156 h 4156"/>
              <a:gd name="T4" fmla="*/ 6736 w 6736"/>
              <a:gd name="T5" fmla="*/ 2968 h 4156"/>
              <a:gd name="T6" fmla="*/ 6736 w 6736"/>
              <a:gd name="T7" fmla="*/ 0 h 4156"/>
              <a:gd name="T8" fmla="*/ 0 w 6736"/>
              <a:gd name="T9" fmla="*/ 0 h 4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36" h="4156">
                <a:moveTo>
                  <a:pt x="0" y="0"/>
                </a:moveTo>
                <a:lnTo>
                  <a:pt x="0" y="4156"/>
                </a:lnTo>
                <a:lnTo>
                  <a:pt x="6736" y="2968"/>
                </a:lnTo>
                <a:lnTo>
                  <a:pt x="6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7034F"/>
          </a:solidFill>
          <a:ln>
            <a:noFill/>
          </a:ln>
        </p:spPr>
        <p:txBody>
          <a:bodyPr vert="horz" wrap="square" lIns="82935" tIns="41468" rIns="82935" bIns="41468" numCol="1" anchor="t" anchorCtr="0" compatLnSpc="1">
            <a:prstTxWarp prst="textNoShape">
              <a:avLst/>
            </a:prstTxWarp>
          </a:bodyPr>
          <a:lstStyle/>
          <a:p>
            <a:endParaRPr lang="en-US" sz="1633" dirty="0"/>
          </a:p>
        </p:txBody>
      </p:sp>
      <p:sp>
        <p:nvSpPr>
          <p:cNvPr id="3" name="Mini-TOC"/>
          <p:cNvSpPr>
            <a:spLocks noGrp="1"/>
          </p:cNvSpPr>
          <p:nvPr>
            <p:ph type="tbl" sz="quarter" idx="13"/>
          </p:nvPr>
        </p:nvSpPr>
        <p:spPr>
          <a:xfrm>
            <a:off x="698506" y="2770179"/>
            <a:ext cx="5397350" cy="2263411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7" name="Cover Text 2"/>
          <p:cNvSpPr>
            <a:spLocks noGrp="1"/>
          </p:cNvSpPr>
          <p:nvPr>
            <p:ph type="subTitle" idx="11" hasCustomPrompt="1"/>
          </p:nvPr>
        </p:nvSpPr>
        <p:spPr>
          <a:xfrm>
            <a:off x="698506" y="2200073"/>
            <a:ext cx="5397494" cy="414676"/>
          </a:xfrm>
        </p:spPr>
        <p:txBody>
          <a:bodyPr tIns="0" bIns="0">
            <a:noAutofit/>
          </a:bodyPr>
          <a:lstStyle>
            <a:lvl1pPr marL="0" indent="0" algn="l">
              <a:lnSpc>
                <a:spcPts val="1361"/>
              </a:lnSpc>
              <a:spcBef>
                <a:spcPts val="0"/>
              </a:spcBef>
              <a:spcAft>
                <a:spcPts val="544"/>
              </a:spcAft>
              <a:buNone/>
              <a:defRPr sz="1270" baseline="0">
                <a:solidFill>
                  <a:schemeClr val="tx2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451">
                <a:solidFill>
                  <a:srgbClr val="404040"/>
                </a:solidFill>
              </a:defRPr>
            </a:lvl2pPr>
            <a:lvl3pPr marL="829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4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8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3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8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2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subtitle</a:t>
            </a:r>
          </a:p>
        </p:txBody>
      </p:sp>
      <p:sp>
        <p:nvSpPr>
          <p:cNvPr id="8" name="Cover Text 1"/>
          <p:cNvSpPr>
            <a:spLocks noGrp="1"/>
          </p:cNvSpPr>
          <p:nvPr>
            <p:ph type="title" hasCustomPrompt="1"/>
          </p:nvPr>
        </p:nvSpPr>
        <p:spPr>
          <a:xfrm>
            <a:off x="698506" y="1436018"/>
            <a:ext cx="5397494" cy="583991"/>
          </a:xfrm>
          <a:prstGeom prst="rect">
            <a:avLst/>
          </a:prstGeom>
        </p:spPr>
        <p:txBody>
          <a:bodyPr lIns="0" anchor="t">
            <a:noAutofit/>
          </a:bodyPr>
          <a:lstStyle>
            <a:lvl1pPr>
              <a:lnSpc>
                <a:spcPts val="2177"/>
              </a:lnSpc>
              <a:spcBef>
                <a:spcPts val="0"/>
              </a:spcBef>
              <a:defRPr sz="1905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9" name="Section No"/>
          <p:cNvSpPr>
            <a:spLocks noGrp="1"/>
          </p:cNvSpPr>
          <p:nvPr>
            <p:ph type="body" sz="quarter" idx="12" hasCustomPrompt="1"/>
          </p:nvPr>
        </p:nvSpPr>
        <p:spPr>
          <a:xfrm>
            <a:off x="698651" y="341108"/>
            <a:ext cx="5397349" cy="1078159"/>
          </a:xfrm>
        </p:spPr>
        <p:txBody>
          <a:bodyPr/>
          <a:lstStyle>
            <a:lvl1pPr>
              <a:lnSpc>
                <a:spcPts val="7891"/>
              </a:lnSpc>
              <a:spcAft>
                <a:spcPts val="0"/>
              </a:spcAft>
              <a:defRPr sz="7619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83492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C5C84F4-D6BE-4B61-A8C7-3964D57C99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7010960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592" imgH="595" progId="TCLayout.ActiveDocument.1">
                  <p:embed/>
                </p:oleObj>
              </mc:Choice>
              <mc:Fallback>
                <p:oleObj name="think-cell Slide" r:id="rId15" imgW="592" imgH="595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1C5C84F4-D6BE-4B61-A8C7-3964D57C99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733ACE-FE5F-4549-AE28-90B9E6B87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494210-35EF-4DA5-AD9F-9F7F785A7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C47EE-E48B-4F44-A292-D82DA303F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7C191-3D0E-41DF-AF72-BF3748CC022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8C6E8-DDB1-428C-B3C9-36A67EED5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8228D-DF6A-4095-AC37-6084B5C0F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DCED1-5224-4785-82DC-10EC6A021B6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3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3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4.bin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7BDDE78-3668-4CEC-9A96-3E39EC6839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5633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7BDDE78-3668-4CEC-9A96-3E39EC6839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lowchart: Manual Input 4">
            <a:extLst>
              <a:ext uri="{FF2B5EF4-FFF2-40B4-BE49-F238E27FC236}">
                <a16:creationId xmlns:a16="http://schemas.microsoft.com/office/drawing/2014/main" id="{4686BF8A-3C30-45E4-91DF-D37A88F0D699}"/>
              </a:ext>
            </a:extLst>
          </p:cNvPr>
          <p:cNvSpPr/>
          <p:nvPr/>
        </p:nvSpPr>
        <p:spPr>
          <a:xfrm rot="10800000">
            <a:off x="742948" y="804423"/>
            <a:ext cx="5810252" cy="1929252"/>
          </a:xfrm>
          <a:prstGeom prst="flowChartManualInput">
            <a:avLst/>
          </a:prstGeom>
          <a:solidFill>
            <a:srgbClr val="121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68598-062D-4E6E-B741-1C2FA21EB53C}"/>
              </a:ext>
            </a:extLst>
          </p:cNvPr>
          <p:cNvSpPr txBox="1"/>
          <p:nvPr/>
        </p:nvSpPr>
        <p:spPr>
          <a:xfrm>
            <a:off x="742947" y="804423"/>
            <a:ext cx="6204505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Georgia Pro" panose="02040502050405020303" pitchFamily="18" charset="0"/>
                <a:cs typeface="Aharoni"/>
              </a:rPr>
              <a:t>Begroting 2026-2027</a:t>
            </a:r>
          </a:p>
          <a:p>
            <a:r>
              <a:rPr lang="nl-NL" sz="1600" i="1" dirty="0">
                <a:solidFill>
                  <a:schemeClr val="bg1"/>
                </a:solidFill>
                <a:latin typeface="Georgia Pro Semibold" panose="02040702050405020303" pitchFamily="18" charset="0"/>
                <a:cs typeface="Aharoni"/>
              </a:rPr>
              <a:t>Aangeboden tijdens de B-ALV op 07 oktober 2026</a:t>
            </a:r>
          </a:p>
          <a:p>
            <a:endParaRPr lang="nl-NL" sz="1600" dirty="0">
              <a:solidFill>
                <a:schemeClr val="bg1"/>
              </a:solidFill>
              <a:latin typeface="Georgia Pro Semibold" panose="02040702050405020303" pitchFamily="18" charset="0"/>
              <a:cs typeface="Aharoni"/>
            </a:endParaRPr>
          </a:p>
          <a:p>
            <a:endParaRPr lang="nl-NL" sz="1100" dirty="0">
              <a:solidFill>
                <a:srgbClr val="DCD17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053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9E8DC80-DB20-454B-8670-184BE3F5CD5F}"/>
              </a:ext>
            </a:extLst>
          </p:cNvPr>
          <p:cNvSpPr>
            <a:spLocks noChangeArrowheads="1"/>
          </p:cNvSpPr>
          <p:nvPr/>
        </p:nvSpPr>
        <p:spPr bwMode="black">
          <a:xfrm>
            <a:off x="10450287" y="4144459"/>
            <a:ext cx="1182048" cy="343565"/>
          </a:xfrm>
          <a:prstGeom prst="rect">
            <a:avLst/>
          </a:prstGeom>
          <a:solidFill>
            <a:srgbClr val="121949"/>
          </a:solidFill>
          <a:ln w="12700" algn="ctr">
            <a:noFill/>
            <a:miter lim="800000"/>
            <a:headEnd/>
            <a:tailEnd/>
          </a:ln>
          <a:effectLst/>
        </p:spPr>
        <p:txBody>
          <a:bodyPr lIns="45720" tIns="45720" rIns="45720" bIns="45720" anchor="t" anchorCtr="0"/>
          <a:lstStyle/>
          <a:p>
            <a:pPr marL="0" marR="0" lvl="0" indent="0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B7BF16-686F-45C2-B340-DC0AEDD202CF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012208" y="1400990"/>
            <a:ext cx="1121675" cy="317832"/>
          </a:xfrm>
          <a:prstGeom prst="rect">
            <a:avLst/>
          </a:prstGeom>
          <a:solidFill>
            <a:srgbClr val="121949"/>
          </a:solidFill>
          <a:ln w="12700" algn="ctr">
            <a:noFill/>
            <a:miter lim="800000"/>
            <a:headEnd/>
            <a:tailEnd/>
          </a:ln>
          <a:effectLst/>
        </p:spPr>
        <p:txBody>
          <a:bodyPr lIns="45720" tIns="45720" rIns="45720" bIns="45720" anchor="t" anchorCtr="0"/>
          <a:lstStyle/>
          <a:p>
            <a:pPr marL="0" marR="0" lvl="0" indent="0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A8D3492-1411-4611-8FFB-FA1A752D2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82515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Isosceles Triangle 7">
            <a:extLst>
              <a:ext uri="{FF2B5EF4-FFF2-40B4-BE49-F238E27FC236}">
                <a16:creationId xmlns:a16="http://schemas.microsoft.com/office/drawing/2014/main" id="{1CA19DBD-AEF9-4A13-8D1F-B28DE566CC9E}"/>
              </a:ext>
            </a:extLst>
          </p:cNvPr>
          <p:cNvSpPr/>
          <p:nvPr/>
        </p:nvSpPr>
        <p:spPr>
          <a:xfrm>
            <a:off x="0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760E69-982E-4374-A334-6E8F5F3604C3}"/>
              </a:ext>
            </a:extLst>
          </p:cNvPr>
          <p:cNvSpPr/>
          <p:nvPr/>
        </p:nvSpPr>
        <p:spPr>
          <a:xfrm>
            <a:off x="664835" y="849126"/>
            <a:ext cx="720000" cy="720000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1</a:t>
            </a:r>
          </a:p>
        </p:txBody>
      </p:sp>
      <p:sp>
        <p:nvSpPr>
          <p:cNvPr id="14" name="Rounded Rectangle 34">
            <a:extLst>
              <a:ext uri="{FF2B5EF4-FFF2-40B4-BE49-F238E27FC236}">
                <a16:creationId xmlns:a16="http://schemas.microsoft.com/office/drawing/2014/main" id="{03BAED41-A0E6-41CC-95DD-7669C6E9B24F}"/>
              </a:ext>
            </a:extLst>
          </p:cNvPr>
          <p:cNvSpPr/>
          <p:nvPr/>
        </p:nvSpPr>
        <p:spPr>
          <a:xfrm>
            <a:off x="1384835" y="849126"/>
            <a:ext cx="4641327" cy="720000"/>
          </a:xfrm>
          <a:prstGeom prst="roundRect">
            <a:avLst/>
          </a:prstGeom>
          <a:noFill/>
          <a:ln w="9525" cap="flat" cmpd="sng" algn="ctr">
            <a:solidFill>
              <a:srgbClr val="121949"/>
            </a:solidFill>
            <a:prstDash val="solid"/>
          </a:ln>
          <a:effectLst/>
        </p:spPr>
        <p:txBody>
          <a:bodyPr rtlCol="0" anchor="ctr" anchorCtr="0"/>
          <a:lstStyle/>
          <a:p>
            <a:pPr marL="216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dk1"/>
                </a:solidFill>
                <a:latin typeface="Georgia" panose="02040502050405020303" pitchFamily="18" charset="0"/>
              </a:rPr>
              <a:t>Voorwoord</a:t>
            </a:r>
            <a:endParaRPr lang="en-GB" sz="1400" dirty="0">
              <a:solidFill>
                <a:schemeClr val="dk1"/>
              </a:solidFill>
              <a:latin typeface="Georgia" panose="02040502050405020303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8D40982-F130-4B83-AFDD-6ADF62C00332}"/>
              </a:ext>
            </a:extLst>
          </p:cNvPr>
          <p:cNvSpPr/>
          <p:nvPr/>
        </p:nvSpPr>
        <p:spPr>
          <a:xfrm>
            <a:off x="648287" y="1612272"/>
            <a:ext cx="720000" cy="720000"/>
          </a:xfrm>
          <a:prstGeom prst="ellipse">
            <a:avLst/>
          </a:prstGeom>
          <a:solidFill>
            <a:srgbClr val="FFE01A"/>
          </a:solidFill>
          <a:ln w="9525" cap="flat" cmpd="sng" algn="ctr">
            <a:solidFill>
              <a:srgbClr val="DFFEBE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 dirty="0">
                <a:ln>
                  <a:noFill/>
                </a:ln>
                <a:solidFill>
                  <a:srgbClr val="121949"/>
                </a:solidFill>
                <a:effectLst/>
                <a:uLnTx/>
                <a:uFillTx/>
                <a:latin typeface="Georgia Pro" panose="02040502050405020303" pitchFamily="18" charset="0"/>
              </a:rPr>
              <a:t>2</a:t>
            </a:r>
          </a:p>
        </p:txBody>
      </p:sp>
      <p:sp>
        <p:nvSpPr>
          <p:cNvPr id="17" name="Rounded Rectangle 37">
            <a:extLst>
              <a:ext uri="{FF2B5EF4-FFF2-40B4-BE49-F238E27FC236}">
                <a16:creationId xmlns:a16="http://schemas.microsoft.com/office/drawing/2014/main" id="{FC9F04A9-0CDB-42D2-81D2-20F0BE5C3CF0}"/>
              </a:ext>
            </a:extLst>
          </p:cNvPr>
          <p:cNvSpPr/>
          <p:nvPr/>
        </p:nvSpPr>
        <p:spPr>
          <a:xfrm>
            <a:off x="1368287" y="1612272"/>
            <a:ext cx="4641327" cy="720000"/>
          </a:xfrm>
          <a:prstGeom prst="roundRect">
            <a:avLst/>
          </a:prstGeom>
          <a:noFill/>
          <a:ln w="9525" cap="flat" cmpd="sng" algn="ctr">
            <a:solidFill>
              <a:srgbClr val="FFE01A"/>
            </a:solidFill>
            <a:prstDash val="solid"/>
          </a:ln>
          <a:effectLst/>
        </p:spPr>
        <p:txBody>
          <a:bodyPr rtlCol="0" anchor="ctr" anchorCtr="0"/>
          <a:lstStyle/>
          <a:p>
            <a:pPr marL="216000" lvl="0" defTabSz="914400">
              <a:defRPr/>
            </a:pPr>
            <a:r>
              <a:rPr lang="nl-NL" sz="1400" dirty="0">
                <a:solidFill>
                  <a:schemeClr val="dk1"/>
                </a:solidFill>
                <a:latin typeface="Georgia" panose="02040502050405020303" pitchFamily="18" charset="0"/>
              </a:rPr>
              <a:t>Begroting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DFCC03-63CF-45A7-8E8F-61A5DC2C1A10}"/>
              </a:ext>
            </a:extLst>
          </p:cNvPr>
          <p:cNvSpPr/>
          <p:nvPr/>
        </p:nvSpPr>
        <p:spPr bwMode="auto">
          <a:xfrm>
            <a:off x="734673" y="102183"/>
            <a:ext cx="10722655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121949"/>
                </a:solidFill>
                <a:latin typeface="Georgia Pro" panose="02040502050405020303" pitchFamily="18" charset="0"/>
                <a:cs typeface="Arial" pitchFamily="34" charset="0"/>
              </a:rPr>
              <a:t>Inhoudsopgave</a:t>
            </a:r>
            <a:endParaRPr lang="en-US" sz="2800" dirty="0">
              <a:solidFill>
                <a:srgbClr val="121949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87CC51C-05FD-0BBC-7B63-BD5C9A2F98CE}"/>
              </a:ext>
            </a:extLst>
          </p:cNvPr>
          <p:cNvSpPr/>
          <p:nvPr/>
        </p:nvSpPr>
        <p:spPr>
          <a:xfrm>
            <a:off x="656561" y="2375419"/>
            <a:ext cx="720000" cy="720000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3</a:t>
            </a:r>
          </a:p>
        </p:txBody>
      </p:sp>
      <p:sp>
        <p:nvSpPr>
          <p:cNvPr id="10" name="Rounded Rectangle 34">
            <a:extLst>
              <a:ext uri="{FF2B5EF4-FFF2-40B4-BE49-F238E27FC236}">
                <a16:creationId xmlns:a16="http://schemas.microsoft.com/office/drawing/2014/main" id="{8815F382-FAE4-395D-0269-5F118F2FF880}"/>
              </a:ext>
            </a:extLst>
          </p:cNvPr>
          <p:cNvSpPr/>
          <p:nvPr/>
        </p:nvSpPr>
        <p:spPr>
          <a:xfrm>
            <a:off x="1376561" y="2375419"/>
            <a:ext cx="4641327" cy="720000"/>
          </a:xfrm>
          <a:prstGeom prst="roundRect">
            <a:avLst/>
          </a:prstGeom>
          <a:noFill/>
          <a:ln w="9525" cap="flat" cmpd="sng" algn="ctr">
            <a:solidFill>
              <a:srgbClr val="121949"/>
            </a:solidFill>
            <a:prstDash val="solid"/>
          </a:ln>
          <a:effectLst/>
        </p:spPr>
        <p:txBody>
          <a:bodyPr rtlCol="0" anchor="ctr" anchorCtr="0"/>
          <a:lstStyle/>
          <a:p>
            <a:pPr marL="2160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dk1"/>
                </a:solidFill>
                <a:latin typeface="Georgia" panose="02040502050405020303" pitchFamily="18" charset="0"/>
              </a:rPr>
              <a:t>Schriftelijke toelichting op begroting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C70FDE-6930-1788-24F3-441DFA79D1BE}"/>
              </a:ext>
            </a:extLst>
          </p:cNvPr>
          <p:cNvSpPr/>
          <p:nvPr/>
        </p:nvSpPr>
        <p:spPr>
          <a:xfrm>
            <a:off x="648287" y="3150312"/>
            <a:ext cx="720000" cy="720000"/>
          </a:xfrm>
          <a:prstGeom prst="ellipse">
            <a:avLst/>
          </a:prstGeom>
          <a:solidFill>
            <a:srgbClr val="FFE01A"/>
          </a:solidFill>
          <a:ln w="9525" cap="flat" cmpd="sng" algn="ctr">
            <a:solidFill>
              <a:srgbClr val="DFFEBE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kern="0" dirty="0">
                <a:solidFill>
                  <a:srgbClr val="121949"/>
                </a:solidFill>
                <a:latin typeface="Georgia Pro" panose="02040502050405020303" pitchFamily="18" charset="0"/>
              </a:rPr>
              <a:t>4</a:t>
            </a:r>
            <a:endParaRPr kumimoji="0" lang="en-GB" sz="2800" i="0" u="none" strike="noStrike" kern="0" cap="none" spc="0" normalizeH="0" baseline="0" noProof="0" dirty="0">
              <a:ln>
                <a:noFill/>
              </a:ln>
              <a:solidFill>
                <a:srgbClr val="121949"/>
              </a:solidFill>
              <a:effectLst/>
              <a:uLnTx/>
              <a:uFillTx/>
              <a:latin typeface="Georgia Pro" panose="02040502050405020303" pitchFamily="18" charset="0"/>
            </a:endParaRPr>
          </a:p>
        </p:txBody>
      </p:sp>
      <p:pic>
        <p:nvPicPr>
          <p:cNvPr id="30" name="Picture 29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AADD164B-D821-2E63-F80D-2A22EE07EF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34" name="Picture 33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E9CB4ADA-9CD0-1D1A-23DE-D845CE6BC6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6" name="Rounded Rectangle 37">
            <a:extLst>
              <a:ext uri="{FF2B5EF4-FFF2-40B4-BE49-F238E27FC236}">
                <a16:creationId xmlns:a16="http://schemas.microsoft.com/office/drawing/2014/main" id="{0727F56E-A371-3A0D-0C3B-178A793FF82F}"/>
              </a:ext>
            </a:extLst>
          </p:cNvPr>
          <p:cNvSpPr/>
          <p:nvPr/>
        </p:nvSpPr>
        <p:spPr>
          <a:xfrm>
            <a:off x="1384835" y="3138565"/>
            <a:ext cx="4641327" cy="720000"/>
          </a:xfrm>
          <a:prstGeom prst="roundRect">
            <a:avLst/>
          </a:prstGeom>
          <a:noFill/>
          <a:ln w="9525" cap="flat" cmpd="sng" algn="ctr">
            <a:solidFill>
              <a:srgbClr val="FFE01A"/>
            </a:solidFill>
            <a:prstDash val="solid"/>
          </a:ln>
          <a:effectLst/>
        </p:spPr>
        <p:txBody>
          <a:bodyPr rtlCol="0" anchor="ctr" anchorCtr="0"/>
          <a:lstStyle/>
          <a:p>
            <a:pPr marL="216000" lvl="0" defTabSz="914400">
              <a:defRPr/>
            </a:pPr>
            <a:r>
              <a:rPr lang="nl-NL" sz="1400" dirty="0">
                <a:solidFill>
                  <a:schemeClr val="dk1"/>
                </a:solidFill>
                <a:latin typeface="Georgia" panose="02040502050405020303" pitchFamily="18" charset="0"/>
              </a:rPr>
              <a:t>Bijlages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27749B1-B69C-B0F6-BC34-9CBCA9E990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537" y="1554490"/>
            <a:ext cx="4113130" cy="269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A8D3492-1411-4611-8FFB-FA1A752D2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66D6FD74-9ADC-4AC0-A9FA-BA9DBFF0BEDC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nl-NL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Voorwoord</a:t>
            </a: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CE201B6B-1667-B10A-B3B1-46D58CD0DBFB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103AB627-6733-7E1B-A089-9775865F29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8B9DA99C-A63F-EB86-C183-EA41658AAF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D9F1FC3-C6E4-D49C-CBF2-91010E67A793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121949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E497D-7704-073B-6431-EEA91DEE4323}"/>
              </a:ext>
            </a:extLst>
          </p:cNvPr>
          <p:cNvSpPr txBox="1"/>
          <p:nvPr/>
        </p:nvSpPr>
        <p:spPr>
          <a:xfrm>
            <a:off x="638610" y="1006712"/>
            <a:ext cx="872405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Beste leden der G.S.Z. </a:t>
            </a:r>
            <a:r>
              <a:rPr lang="nl-NL" sz="1200" dirty="0" err="1">
                <a:solidFill>
                  <a:schemeClr val="dk1"/>
                </a:solidFill>
                <a:latin typeface="Georgia" panose="02040502050405020303" pitchFamily="18" charset="0"/>
              </a:rPr>
              <a:t>Mayday</a:t>
            </a:r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,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Graag presenteer ik jullie bij deze de begroting voor het jaar 2026-2027. Deze begroting loopt over de periode 1 september 2026 tot 1 september 2027.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De afgelopen weken heb ik me flink vastgebeten in de cijfers van </a:t>
            </a:r>
            <a:r>
              <a:rPr lang="nl-NL" sz="1200" dirty="0" err="1">
                <a:solidFill>
                  <a:schemeClr val="dk1"/>
                </a:solidFill>
                <a:latin typeface="Georgia" panose="02040502050405020303" pitchFamily="18" charset="0"/>
              </a:rPr>
              <a:t>Mayday</a:t>
            </a:r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. Dat was af en toe puzzelen, maar vooral heel leerzaam. Het resultaat is een sluitende begroting waar ik achter sta en waarmee we een mooi jaar tegemoet gaan.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Ik wil de Kascommissie en de Raad van Advies bedanken voor hun kritische blik en waardevolle feedback. Ik heb enorm veel zin in het komende jaar!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Vragen over de begroting beantwoord ik graag per mail of tijdens de Beleids-ALV.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Met vriendelijke groet,</a:t>
            </a:r>
            <a:b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</a:br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Namens het bestuur Per </a:t>
            </a:r>
            <a:r>
              <a:rPr lang="nl-NL" sz="1200" dirty="0" err="1">
                <a:solidFill>
                  <a:schemeClr val="dk1"/>
                </a:solidFill>
                <a:latin typeface="Georgia" panose="02040502050405020303" pitchFamily="18" charset="0"/>
              </a:rPr>
              <a:t>Undas</a:t>
            </a:r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,</a:t>
            </a:r>
          </a:p>
          <a:p>
            <a:endParaRPr lang="nl-NL" sz="1200" dirty="0">
              <a:solidFill>
                <a:schemeClr val="dk1"/>
              </a:solidFill>
              <a:latin typeface="Georgia" panose="02040502050405020303" pitchFamily="18" charset="0"/>
            </a:endParaRP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Gijs Michiel de Boer</a:t>
            </a:r>
          </a:p>
          <a:p>
            <a:r>
              <a:rPr lang="nl-NL" sz="1200" dirty="0">
                <a:solidFill>
                  <a:schemeClr val="dk1"/>
                </a:solidFill>
                <a:latin typeface="Georgia" panose="02040502050405020303" pitchFamily="18" charset="0"/>
              </a:rPr>
              <a:t>Fiscus f.t. der G.S.Z. </a:t>
            </a:r>
            <a:r>
              <a:rPr lang="nl-NL" sz="1200" dirty="0" err="1">
                <a:solidFill>
                  <a:schemeClr val="dk1"/>
                </a:solidFill>
                <a:latin typeface="Georgia" panose="02040502050405020303" pitchFamily="18" charset="0"/>
              </a:rPr>
              <a:t>Mayday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53251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3F4F1-02B0-5560-F374-033690482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71D1C69-D1BB-67F1-F702-7BC3F843D7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33C16BFB-7E36-92F7-8962-4CD1FE05385E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7D702503-01E4-86FF-71A4-29C915799087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77C86400-E8CC-7CF0-1581-3EA8D1BAFF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F9C74B50-3802-1BD1-BD89-EE5295EAEE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7A3ABB-181B-3E4D-22D2-60239BC5664C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Begroting</a:t>
            </a: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57962A-94F0-5EE7-A5E8-D0E11FB87A8A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2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D7021D-9909-32CC-DB40-8E76900A6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275" y="916250"/>
            <a:ext cx="12192000" cy="44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1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A8D3492-1411-4611-8FFB-FA1A752D2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66D6FD74-9ADC-4AC0-A9FA-BA9DBFF0BEDC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CE201B6B-1667-B10A-B3B1-46D58CD0DBFB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103AB627-6733-7E1B-A089-9775865F29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8B9DA99C-A63F-EB86-C183-EA41658AAF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8301A9-12C5-2D20-880E-701C2A8A2CC2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Toelichting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op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begroting</a:t>
            </a: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6BA0C4-27C6-8F32-1C23-321872EF9BE6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CD64097-5D1C-7CE2-3AC5-55C960138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275" y="792919"/>
            <a:ext cx="12192000" cy="487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2A2C-340D-9693-D2B7-0BB6AD04A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FF9823E-A877-74A5-7E7A-334EE81BAEB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B50DC002-368B-01C3-EACB-24A00219AD9C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D32F6E4E-6E65-7B73-E1ED-6A05ECD682D0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2B3866E8-2606-574B-2DA4-9AF6EAE83D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1703928B-9B02-972D-6349-F08E5F89D3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FC747F-9A54-5B54-8C36-33963094DA43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Toelichting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op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begroting</a:t>
            </a: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D25F42-AED7-682A-D6D2-D5B46DC8B8BC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2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2227DD6-85A1-5DDE-5319-20B1FC6D80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947" y="865175"/>
            <a:ext cx="6843353" cy="5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0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A8D3492-1411-4611-8FFB-FA1A752D2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66D6FD74-9ADC-4AC0-A9FA-BA9DBFF0BEDC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Toelichting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(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Opbrengsten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)</a:t>
            </a: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CE201B6B-1667-B10A-B3B1-46D58CD0DBFB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103AB627-6733-7E1B-A089-9775865F29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8B9DA99C-A63F-EB86-C183-EA41658AAF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D9F1FC3-C6E4-D49C-CBF2-91010E67A793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DD873-96CB-6BA7-1B73-F5E188964DB1}"/>
              </a:ext>
            </a:extLst>
          </p:cNvPr>
          <p:cNvSpPr txBox="1"/>
          <p:nvPr/>
        </p:nvSpPr>
        <p:spPr>
          <a:xfrm>
            <a:off x="742947" y="1026804"/>
            <a:ext cx="1057950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b="1" dirty="0"/>
              <a:t>1. Lidmaatschap: </a:t>
            </a:r>
            <a:r>
              <a:rPr lang="nl-NL" sz="1100" dirty="0"/>
              <a:t>contributieopbrengsten van zowel lente- als overige leden</a:t>
            </a:r>
          </a:p>
          <a:p>
            <a:r>
              <a:rPr lang="nl-NL" sz="1100" b="1" dirty="0"/>
              <a:t>2. OLBE: </a:t>
            </a:r>
            <a:r>
              <a:rPr lang="nl-NL" sz="1100" dirty="0"/>
              <a:t>betreffen de totale opbrengsten aan OLBE-donaties/contributie</a:t>
            </a:r>
          </a:p>
          <a:p>
            <a:r>
              <a:rPr lang="nl-NL" sz="1100" b="1" dirty="0"/>
              <a:t>3. Donateurs: </a:t>
            </a:r>
            <a:r>
              <a:rPr lang="nl-NL" sz="1100" dirty="0"/>
              <a:t>donaties van het UMCG, ouderdagen en leden die in de </a:t>
            </a:r>
            <a:r>
              <a:rPr lang="nl-NL" sz="1100" dirty="0" err="1"/>
              <a:t>klipperopleiding</a:t>
            </a:r>
            <a:r>
              <a:rPr lang="nl-NL" sz="1100" dirty="0"/>
              <a:t> zitten</a:t>
            </a:r>
          </a:p>
          <a:p>
            <a:r>
              <a:rPr lang="nl-NL" sz="1100" b="1" dirty="0"/>
              <a:t>4. Materiaalsubsidie: </a:t>
            </a:r>
            <a:r>
              <a:rPr lang="nl-NL" sz="1100" dirty="0"/>
              <a:t>subsidie vanuit de ACLO ter vergoeding materiaalkosten</a:t>
            </a:r>
          </a:p>
          <a:p>
            <a:r>
              <a:rPr lang="nl-NL" sz="1100" b="1" dirty="0"/>
              <a:t>5. Subsidie </a:t>
            </a:r>
            <a:r>
              <a:rPr lang="nl-NL" sz="1100" b="1" dirty="0" err="1"/>
              <a:t>zeiltechnische</a:t>
            </a:r>
            <a:r>
              <a:rPr lang="nl-NL" sz="1100" b="1" dirty="0"/>
              <a:t> begeleiding: </a:t>
            </a:r>
            <a:r>
              <a:rPr lang="nl-NL" sz="1100" dirty="0"/>
              <a:t>subsidie vanuit de ACLO te vergoeding van de inhuur van schippers/opleiders</a:t>
            </a:r>
          </a:p>
          <a:p>
            <a:r>
              <a:rPr lang="nl-NL" sz="1100" b="1" dirty="0"/>
              <a:t>6. Opbrengsten kleine vloot: </a:t>
            </a:r>
            <a:r>
              <a:rPr lang="nl-NL" sz="1100" dirty="0"/>
              <a:t>voornamelijk verhuur aan VWDTP en intern aan </a:t>
            </a:r>
            <a:r>
              <a:rPr lang="nl-NL" sz="1100" dirty="0" err="1"/>
              <a:t>OLBEs</a:t>
            </a:r>
            <a:r>
              <a:rPr lang="nl-NL" sz="1100" dirty="0"/>
              <a:t>, cursisten of boetes aan leden die het schadeformulier niet invullen</a:t>
            </a:r>
          </a:p>
          <a:p>
            <a:r>
              <a:rPr lang="nl-NL" sz="1100" b="1" dirty="0"/>
              <a:t>7. Opbrengsten Catamarans</a:t>
            </a:r>
            <a:r>
              <a:rPr lang="nl-NL" sz="1100" dirty="0"/>
              <a:t>: verhuur van de catamarans het </a:t>
            </a:r>
            <a:r>
              <a:rPr lang="nl-NL" sz="1100" dirty="0" err="1"/>
              <a:t>catter</a:t>
            </a:r>
            <a:r>
              <a:rPr lang="nl-NL" sz="1100" dirty="0"/>
              <a:t>-lidmaatschap</a:t>
            </a:r>
          </a:p>
          <a:p>
            <a:r>
              <a:rPr lang="nl-NL" sz="1100" b="1" dirty="0"/>
              <a:t>10. Renteopbrengsten: </a:t>
            </a:r>
            <a:r>
              <a:rPr lang="nl-NL" sz="1100" dirty="0"/>
              <a:t>te verwachte ontvangen rente vanuit de ABN-AMRO</a:t>
            </a:r>
          </a:p>
          <a:p>
            <a:r>
              <a:rPr lang="nl-NL" sz="1100" b="1" dirty="0"/>
              <a:t>11. PR-sponsoring: </a:t>
            </a:r>
            <a:r>
              <a:rPr lang="nl-NL" sz="1100" dirty="0"/>
              <a:t>voornamelijk sponsoring vanuit Heineken</a:t>
            </a:r>
          </a:p>
          <a:p>
            <a:r>
              <a:rPr lang="nl-NL" sz="1100" b="1" dirty="0"/>
              <a:t>12. Boete-opbrengsten: </a:t>
            </a:r>
            <a:r>
              <a:rPr lang="nl-NL" sz="1100" dirty="0"/>
              <a:t>opbrengsten vanuit boetes opgelegd door het bestuur</a:t>
            </a:r>
          </a:p>
          <a:p>
            <a:r>
              <a:rPr lang="nl-NL" sz="1100" b="1" dirty="0"/>
              <a:t>13 Werkverplichting-opbrengsten: </a:t>
            </a:r>
            <a:r>
              <a:rPr lang="nl-NL" sz="1100" dirty="0"/>
              <a:t>boete die wordt opgelegd na het niet voldoen van de werkverplichtingsuren.</a:t>
            </a:r>
          </a:p>
          <a:p>
            <a:r>
              <a:rPr lang="nl-NL" sz="1100" b="1" dirty="0"/>
              <a:t>14. Incidentele opbrengsten: </a:t>
            </a:r>
            <a:r>
              <a:rPr lang="nl-NL" sz="1100" dirty="0"/>
              <a:t>opbrengsten die incidenteel van aard zijn en vooraf niet voorzien</a:t>
            </a:r>
          </a:p>
          <a:p>
            <a:r>
              <a:rPr lang="nl-NL" sz="1100" b="1" dirty="0"/>
              <a:t>15. Opbrengsten activiteiten: </a:t>
            </a:r>
            <a:r>
              <a:rPr lang="nl-NL" sz="1100" dirty="0"/>
              <a:t>eigen bijdragen van deelnemers aan activiteiten en de vrijval van de lustrumreserve</a:t>
            </a:r>
          </a:p>
          <a:p>
            <a:r>
              <a:rPr lang="nl-NL" sz="1100" b="1" dirty="0"/>
              <a:t>16. Verkoop </a:t>
            </a:r>
            <a:r>
              <a:rPr lang="nl-NL" sz="1100" b="1" dirty="0" err="1"/>
              <a:t>Mayday</a:t>
            </a:r>
            <a:r>
              <a:rPr lang="nl-NL" sz="1100" b="1" dirty="0"/>
              <a:t>-producten: </a:t>
            </a:r>
            <a:r>
              <a:rPr lang="nl-NL" sz="1100" dirty="0"/>
              <a:t>verkoop van </a:t>
            </a:r>
            <a:r>
              <a:rPr lang="nl-NL" sz="1100" dirty="0" err="1"/>
              <a:t>Mayday</a:t>
            </a:r>
            <a:r>
              <a:rPr lang="nl-NL" sz="1100" dirty="0"/>
              <a:t>-merchandise</a:t>
            </a:r>
          </a:p>
          <a:p>
            <a:r>
              <a:rPr lang="nl-NL" sz="1100" b="1" dirty="0"/>
              <a:t>17. Opbrengsten bus: </a:t>
            </a:r>
            <a:r>
              <a:rPr lang="nl-NL" sz="1100" dirty="0"/>
              <a:t>de sponsoring van de bus en doorberekening van </a:t>
            </a:r>
            <a:r>
              <a:rPr lang="nl-NL" sz="1100" dirty="0" err="1"/>
              <a:t>buskilometers</a:t>
            </a:r>
            <a:endParaRPr lang="nl-NL" sz="1100" dirty="0"/>
          </a:p>
          <a:p>
            <a:r>
              <a:rPr lang="nl-NL" sz="1100" b="1" dirty="0"/>
              <a:t>18. WBTR-subsidie: </a:t>
            </a:r>
            <a:r>
              <a:rPr lang="nl-NL" sz="1100" dirty="0"/>
              <a:t>Onder het jaar van Zink is er eenmalig een subsidie toegekend voor een verplichte wijziging van de statuten.</a:t>
            </a:r>
          </a:p>
          <a:p>
            <a:r>
              <a:rPr lang="nl-NL" sz="1100" b="1" dirty="0"/>
              <a:t>19. Baromzet: </a:t>
            </a:r>
            <a:r>
              <a:rPr lang="nl-NL" sz="1100" dirty="0"/>
              <a:t>de verkoopopbrengsten uit de bar van de </a:t>
            </a:r>
            <a:r>
              <a:rPr lang="nl-NL" sz="1100" dirty="0" err="1"/>
              <a:t>Snutsers</a:t>
            </a:r>
            <a:r>
              <a:rPr lang="nl-NL" sz="1100" dirty="0"/>
              <a:t> tot aan de U-boot</a:t>
            </a:r>
          </a:p>
          <a:p>
            <a:r>
              <a:rPr lang="nl-NL" sz="1100" b="1" dirty="0"/>
              <a:t>20. Barverhuur: </a:t>
            </a:r>
            <a:r>
              <a:rPr lang="nl-NL" sz="1100" dirty="0"/>
              <a:t>verhuuropbrengsten uit afstudeerborrels of dispuuts-diners</a:t>
            </a:r>
          </a:p>
          <a:p>
            <a:r>
              <a:rPr lang="nl-NL" sz="1100" b="1" dirty="0"/>
              <a:t>21. Barkasverschil: </a:t>
            </a:r>
            <a:r>
              <a:rPr lang="nl-NL" sz="1100" dirty="0"/>
              <a:t>telverschillen in de barkas</a:t>
            </a:r>
          </a:p>
          <a:p>
            <a:r>
              <a:rPr lang="nl-NL" sz="1100" b="1" dirty="0"/>
              <a:t>22. Staffelvergoeding: </a:t>
            </a:r>
            <a:r>
              <a:rPr lang="nl-NL" sz="1100" dirty="0"/>
              <a:t> korting van Heineken o.b.v. de hoeveelheid ingekocht bier</a:t>
            </a:r>
          </a:p>
          <a:p>
            <a:r>
              <a:rPr lang="nl-NL" sz="1100" b="1" dirty="0"/>
              <a:t>23. Emballageverschil: </a:t>
            </a:r>
            <a:r>
              <a:rPr lang="nl-NL" sz="1100" dirty="0"/>
              <a:t>Verschil tussen ingeleverde en ontvangen emballage</a:t>
            </a:r>
          </a:p>
          <a:p>
            <a:r>
              <a:rPr lang="nl-NL" sz="1100" b="1" dirty="0"/>
              <a:t>24. Incidentele opbrengsten: </a:t>
            </a:r>
            <a:r>
              <a:rPr lang="nl-NL" sz="1100" dirty="0"/>
              <a:t>overige incidentele opbrengsten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30277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A8D3492-1411-4611-8FFB-FA1A752D2D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66D6FD74-9ADC-4AC0-A9FA-BA9DBFF0BEDC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CE201B6B-1667-B10A-B3B1-46D58CD0DBFB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103AB627-6733-7E1B-A089-9775865F29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8B9DA99C-A63F-EB86-C183-EA41658AAF9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8301A9-12C5-2D20-880E-701C2A8A2CC2}"/>
              </a:ext>
            </a:extLst>
          </p:cNvPr>
          <p:cNvSpPr/>
          <p:nvPr/>
        </p:nvSpPr>
        <p:spPr bwMode="auto">
          <a:xfrm>
            <a:off x="646885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Toelichting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(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Kosten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6BA0C4-27C6-8F32-1C23-321872EF9BE6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2BB05-3EF7-FAB5-A3CB-55D92407CBA0}"/>
              </a:ext>
            </a:extLst>
          </p:cNvPr>
          <p:cNvSpPr txBox="1"/>
          <p:nvPr/>
        </p:nvSpPr>
        <p:spPr>
          <a:xfrm>
            <a:off x="356738" y="902022"/>
            <a:ext cx="10434993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1. Overhead: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overig: kantoorkosten e.d.				 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40 Emballage verschil: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Verschil tussen ingeleverde en ontvangen emballage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2. Kosten OLBE: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voornamelijk OLBE-borrels of een gratis rompertje bij geboorte		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 41 Onvoorzien +/- 5%: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onvoorziene kosten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3. Interne communicatie: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website, almanak en app-kosten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4. Vaste kosten: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verschillende abonnementen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5. Watersportverbond: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Contributie aan het Nestor, overkoepelende organisatie.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6. Rentelasten bank: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rentelasten van de ABN-AMRO voor aanstaand collegejaar niet van toepassing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7. Kosten kleine vloot: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onderhoud, verzekering en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ligplek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van de Kleine vloot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8. Kosten Catamarans: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onderhoud, verzekering en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ligplek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van de Catamarans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9. Reservering vlootuitbreiding: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spaarpotje/reservering ten behoeve van toekomstige vlootuitbreiding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10. Kosten KEI-week: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middelen die ingezet worden tijdens de KEI-week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11. Commissies: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subsidies/tegemoetkoming kosten commissies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12. Actieve-</a:t>
            </a:r>
            <a:r>
              <a:rPr lang="nl-NL" sz="11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ledendag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vereniginsbijdrage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aan de Actieve-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ledendag</a:t>
            </a:r>
            <a:endParaRPr lang="nl-NL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13. Kosten subsidie </a:t>
            </a:r>
            <a:r>
              <a:rPr lang="nl-NL" sz="11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zeiltechnische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 begeleiding: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ingehuurde schippers/opleiders die betaald worden met de ACLO-subsidie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14. Kosten vaarvoorziening: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subsidie voor kajuitbootweekend,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PW’s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en instructeursopleiding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15. Verenigingscompetitie: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in het verleden georganiseerd maar nu niet meer relevant voor de begroting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16. Kosten skûtsje: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bijdragen aan de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Opstekker</a:t>
            </a:r>
            <a:endParaRPr lang="nl-NL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17. Dubieuze debiteuren: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reservering voor debiteuren die niet betalen. Reservering op de balans volstaat echter voldoende.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18. Kosten </a:t>
            </a:r>
            <a:r>
              <a:rPr lang="nl-NL" sz="11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Maydayproducten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Inkoop van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Maydaymerchandise</a:t>
            </a:r>
            <a:endParaRPr lang="nl-NL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19. Kosten bus: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voornamelijk onderhoud, verzekering en diesel van de bus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20. Kosten kantoor en opslag: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huur van het kantoor en de internetkosten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21. Kosten activiteiten: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activiteiten die georganiseerd worden door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Mayday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. Bijna volledig gedekt door eigen bijdragen deelnemers.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22. </a:t>
            </a:r>
            <a:r>
              <a:rPr lang="nl-NL" sz="11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Bestuurskorting</a:t>
            </a:r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Tegemoetkoming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evenementskosen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bestuur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23. Promotie: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kosten voor aanschaf promotiemateriaal en pitcher-win actie van bestuur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37 Reserveringskosten bouwfonds: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bijdragen aan het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spaartpotje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/reservering voor de </a:t>
            </a:r>
            <a:r>
              <a:rPr lang="nl-NL" sz="1100" dirty="0" err="1">
                <a:solidFill>
                  <a:srgbClr val="000000"/>
                </a:solidFill>
                <a:latin typeface="Calibri" panose="020F0502020204030204" pitchFamily="34" charset="0"/>
              </a:rPr>
              <a:t>intimmering</a:t>
            </a:r>
            <a:endParaRPr lang="nl-NL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38 Reserveringskosten lustrum: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 bijdrage aan het spaarpotje/reservering voor het lustrum</a:t>
            </a:r>
          </a:p>
          <a:p>
            <a:pPr fontAlgn="b"/>
            <a:r>
              <a:rPr lang="nl-NL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>39 Kosten bar geheel: </a:t>
            </a:r>
            <a:r>
              <a:rPr lang="nl-NL" sz="1100" dirty="0">
                <a:solidFill>
                  <a:srgbClr val="000000"/>
                </a:solidFill>
                <a:latin typeface="Calibri" panose="020F0502020204030204" pitchFamily="34" charset="0"/>
              </a:rPr>
              <a:t>Inkopen voor de bar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784708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D211E8D-268D-408B-A5AE-0AA480DCFA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053027"/>
              </p:ext>
            </p:extLst>
          </p:nvPr>
        </p:nvGraphicFramePr>
        <p:xfrm>
          <a:off x="1248030" y="1441"/>
          <a:ext cx="144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4D211E8D-268D-408B-A5AE-0AA480DCFA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8030" y="1441"/>
                        <a:ext cx="144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BBD7EB0-6FBB-4401-9072-A8BE3E824E7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/>
          <a:lstStyle/>
          <a:p>
            <a:r>
              <a:rPr lang="en-US" sz="2800" dirty="0">
                <a:solidFill>
                  <a:srgbClr val="FFE01A"/>
                </a:solidFill>
                <a:latin typeface="Georgia Pro" panose="02040502050405020303" pitchFamily="18" charset="0"/>
              </a:rPr>
              <a:t>4. </a:t>
            </a:r>
            <a:r>
              <a:rPr lang="en-US" sz="2800" dirty="0" err="1">
                <a:solidFill>
                  <a:srgbClr val="FFE01A"/>
                </a:solidFill>
                <a:latin typeface="Georgia Pro" panose="02040502050405020303" pitchFamily="18" charset="0"/>
              </a:rPr>
              <a:t>Bijlagen</a:t>
            </a:r>
            <a:endParaRPr lang="en-US" sz="2800" dirty="0">
              <a:solidFill>
                <a:srgbClr val="FFE01A"/>
              </a:solidFill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40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C85C7-1BA8-169B-4ADC-5A1BF633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25FD418-B056-94C3-90F2-CD5B843069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A8D3492-1411-4611-8FFB-FA1A752D2D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0AB1114D-D131-BA7D-7540-ACEE4A569CE5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7323A627-3D2B-6C34-ACAE-7B43D4D702DD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DB5E2C28-E9D5-4CC8-A22B-A65360C306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6CF2966A-3EEC-8B4E-4E0A-A0B075CB19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8DCD29-0368-872A-4527-F46F2E3ED78B}"/>
              </a:ext>
            </a:extLst>
          </p:cNvPr>
          <p:cNvSpPr/>
          <p:nvPr/>
        </p:nvSpPr>
        <p:spPr bwMode="auto">
          <a:xfrm>
            <a:off x="638610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Bijlage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1 –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begroting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Nicolaas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Mulerius</a:t>
            </a: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9EC7718-8FAC-42CF-BA77-433F6432E820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3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F0DFC8-F3BA-D921-DC42-5297500F16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9820" y="759819"/>
            <a:ext cx="6180025" cy="434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11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237D-2A46-4A2B-B1A5-D77B8B904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D317A53-653C-8F0B-DCE2-9511B534D9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25FD418-B056-94C3-90F2-CD5B843069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B34F686A-F487-9A7E-A64C-760F4E9997DE}"/>
              </a:ext>
            </a:extLst>
          </p:cNvPr>
          <p:cNvSpPr/>
          <p:nvPr/>
        </p:nvSpPr>
        <p:spPr bwMode="auto">
          <a:xfrm>
            <a:off x="645221" y="-7114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2" name="Isosceles Triangle 7">
            <a:extLst>
              <a:ext uri="{FF2B5EF4-FFF2-40B4-BE49-F238E27FC236}">
                <a16:creationId xmlns:a16="http://schemas.microsoft.com/office/drawing/2014/main" id="{EA620E71-4BC5-DB9D-2777-7CD71A3F097B}"/>
              </a:ext>
            </a:extLst>
          </p:cNvPr>
          <p:cNvSpPr/>
          <p:nvPr/>
        </p:nvSpPr>
        <p:spPr>
          <a:xfrm>
            <a:off x="-8275" y="5958840"/>
            <a:ext cx="12192000" cy="899160"/>
          </a:xfrm>
          <a:custGeom>
            <a:avLst/>
            <a:gdLst>
              <a:gd name="connsiteX0" fmla="*/ 0 w 4962525"/>
              <a:gd name="connsiteY0" fmla="*/ 895350 h 895350"/>
              <a:gd name="connsiteX1" fmla="*/ 2481263 w 4962525"/>
              <a:gd name="connsiteY1" fmla="*/ 0 h 895350"/>
              <a:gd name="connsiteX2" fmla="*/ 4962525 w 4962525"/>
              <a:gd name="connsiteY2" fmla="*/ 895350 h 895350"/>
              <a:gd name="connsiteX3" fmla="*/ 0 w 4962525"/>
              <a:gd name="connsiteY3" fmla="*/ 895350 h 895350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4962525 w 4962525"/>
              <a:gd name="connsiteY2" fmla="*/ 847725 h 847725"/>
              <a:gd name="connsiteX3" fmla="*/ 0 w 4962525"/>
              <a:gd name="connsiteY3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363747 w 4962525"/>
              <a:gd name="connsiteY2" fmla="*/ 73715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  <a:gd name="connsiteX0" fmla="*/ 0 w 4962525"/>
              <a:gd name="connsiteY0" fmla="*/ 847725 h 847725"/>
              <a:gd name="connsiteX1" fmla="*/ 0 w 4962525"/>
              <a:gd name="connsiteY1" fmla="*/ 0 h 847725"/>
              <a:gd name="connsiteX2" fmla="*/ 1471079 w 4962525"/>
              <a:gd name="connsiteY2" fmla="*/ 138216 h 847725"/>
              <a:gd name="connsiteX3" fmla="*/ 4962525 w 4962525"/>
              <a:gd name="connsiteY3" fmla="*/ 847725 h 847725"/>
              <a:gd name="connsiteX4" fmla="*/ 0 w 4962525"/>
              <a:gd name="connsiteY4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2525" h="847725">
                <a:moveTo>
                  <a:pt x="0" y="847725"/>
                </a:moveTo>
                <a:lnTo>
                  <a:pt x="0" y="0"/>
                </a:lnTo>
                <a:cubicBezTo>
                  <a:pt x="370401" y="55286"/>
                  <a:pt x="1100678" y="82930"/>
                  <a:pt x="1471079" y="138216"/>
                </a:cubicBezTo>
                <a:lnTo>
                  <a:pt x="4962525" y="847725"/>
                </a:lnTo>
                <a:lnTo>
                  <a:pt x="0" y="847725"/>
                </a:lnTo>
                <a:close/>
              </a:path>
            </a:pathLst>
          </a:custGeom>
          <a:solidFill>
            <a:srgbClr val="121949"/>
          </a:solidFill>
          <a:ln>
            <a:solidFill>
              <a:srgbClr val="1219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1200" dirty="0">
                <a:solidFill>
                  <a:srgbClr val="07034F"/>
                </a:solidFill>
                <a:latin typeface="Georgia Pro" panose="02040502050405020303" pitchFamily="18" charset="0"/>
              </a:rPr>
              <a:t>                    </a:t>
            </a:r>
            <a:endParaRPr lang="en-US" sz="1200" dirty="0">
              <a:solidFill>
                <a:srgbClr val="07034F"/>
              </a:solidFill>
              <a:latin typeface="Georgia Pro" panose="02040502050405020303" pitchFamily="18" charset="0"/>
            </a:endParaRPr>
          </a:p>
        </p:txBody>
      </p:sp>
      <p:pic>
        <p:nvPicPr>
          <p:cNvPr id="3" name="Picture 2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B27648D6-BF77-4F48-4000-07ACC6B81A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72"/>
          <a:stretch/>
        </p:blipFill>
        <p:spPr>
          <a:xfrm>
            <a:off x="179206" y="6134824"/>
            <a:ext cx="547192" cy="547192"/>
          </a:xfrm>
          <a:prstGeom prst="rect">
            <a:avLst/>
          </a:prstGeom>
        </p:spPr>
      </p:pic>
      <p:pic>
        <p:nvPicPr>
          <p:cNvPr id="7" name="Picture 6" descr="A black text on a black background&#10;&#10;Description automatically generated">
            <a:extLst>
              <a:ext uri="{FF2B5EF4-FFF2-40B4-BE49-F238E27FC236}">
                <a16:creationId xmlns:a16="http://schemas.microsoft.com/office/drawing/2014/main" id="{7145CF1B-1984-233F-2D75-65F427C9F0A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BDE1D"/>
              </a:clrFrom>
              <a:clrTo>
                <a:srgbClr val="FBDE1D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  <a14:imgEffect>
                      <a14:colorTemperature colorTemp="6282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05"/>
          <a:stretch/>
        </p:blipFill>
        <p:spPr>
          <a:xfrm>
            <a:off x="742947" y="6056416"/>
            <a:ext cx="2236102" cy="704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036B6B-BA69-155F-25BD-621C78E63EC8}"/>
              </a:ext>
            </a:extLst>
          </p:cNvPr>
          <p:cNvSpPr/>
          <p:nvPr/>
        </p:nvSpPr>
        <p:spPr bwMode="auto">
          <a:xfrm>
            <a:off x="638610" y="0"/>
            <a:ext cx="8462667" cy="90913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137160" tIns="13716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Bijlage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1 –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begroting</a:t>
            </a:r>
            <a:r>
              <a:rPr lang="en-US" sz="2800" dirty="0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 Nicolaas </a:t>
            </a:r>
            <a:r>
              <a:rPr lang="en-US" sz="2800" dirty="0" err="1">
                <a:solidFill>
                  <a:srgbClr val="07034F"/>
                </a:solidFill>
                <a:latin typeface="Georgia Pro" panose="02040502050405020303" pitchFamily="18" charset="0"/>
                <a:cs typeface="Arial" pitchFamily="34" charset="0"/>
              </a:rPr>
              <a:t>Mulerius</a:t>
            </a:r>
            <a:endParaRPr lang="en-US" sz="2800" dirty="0">
              <a:solidFill>
                <a:srgbClr val="07034F"/>
              </a:solidFill>
              <a:latin typeface="Georgia Pro" panose="02040502050405020303" pitchFamily="18" charset="0"/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AFC082-3501-E94D-DE55-24251455E8AB}"/>
              </a:ext>
            </a:extLst>
          </p:cNvPr>
          <p:cNvSpPr/>
          <p:nvPr/>
        </p:nvSpPr>
        <p:spPr>
          <a:xfrm>
            <a:off x="74869" y="69712"/>
            <a:ext cx="563741" cy="551675"/>
          </a:xfrm>
          <a:prstGeom prst="ellipse">
            <a:avLst/>
          </a:prstGeom>
          <a:solidFill>
            <a:srgbClr val="121949"/>
          </a:solidFill>
          <a:ln w="9525" cap="flat" cmpd="sng" algn="ctr">
            <a:solidFill>
              <a:srgbClr val="07034F"/>
            </a:solidFill>
            <a:prstDash val="solid"/>
          </a:ln>
          <a:effectLst/>
        </p:spPr>
        <p:txBody>
          <a:bodyPr lIns="72000" tIns="36000" rIns="72000" bIns="3600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800" dirty="0">
                <a:solidFill>
                  <a:srgbClr val="FFE01A"/>
                </a:solidFill>
                <a:latin typeface="Georgia Pro" panose="02040502050405020303" pitchFamily="18" charset="0"/>
                <a:cs typeface="Arial" pitchFamily="34" charset="0"/>
              </a:rPr>
              <a:t>3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4BDA6C4-C45E-42FA-2339-DD1BBE464A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8280" y="707025"/>
            <a:ext cx="8012713" cy="437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715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512C2391D1E84C93449285493E5605" ma:contentTypeVersion="13" ma:contentTypeDescription="Create a new document." ma:contentTypeScope="" ma:versionID="1cced0f4cb19a690922659724b91b383">
  <xsd:schema xmlns:xsd="http://www.w3.org/2001/XMLSchema" xmlns:xs="http://www.w3.org/2001/XMLSchema" xmlns:p="http://schemas.microsoft.com/office/2006/metadata/properties" xmlns:ns3="e08da8f3-81a3-4c2e-9985-e700ab92d32a" xmlns:ns4="3869a10c-e18e-48ba-88a5-88082f6e2a9b" targetNamespace="http://schemas.microsoft.com/office/2006/metadata/properties" ma:root="true" ma:fieldsID="9e7e4d6fb25109fe3f3a20ef7a5752ec" ns3:_="" ns4:_="">
    <xsd:import namespace="e08da8f3-81a3-4c2e-9985-e700ab92d32a"/>
    <xsd:import namespace="3869a10c-e18e-48ba-88a5-88082f6e2a9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8da8f3-81a3-4c2e-9985-e700ab92d3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69a10c-e18e-48ba-88a5-88082f6e2a9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F6A424-9F6F-489E-BC6C-CFB952F0F6A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08da8f3-81a3-4c2e-9985-e700ab92d32a"/>
    <ds:schemaRef ds:uri="3869a10c-e18e-48ba-88a5-88082f6e2a9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9A2DDA-F725-4BD2-8F39-244DCCAF70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8080F1-AADB-4E49-A7EA-FDEF32B1E250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867</Words>
  <Application>Microsoft Office PowerPoint</Application>
  <PresentationFormat>Breedbeeld</PresentationFormat>
  <Paragraphs>100</Paragraphs>
  <Slides>11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Georgia Pro</vt:lpstr>
      <vt:lpstr>Georgia Pro Semibold</vt:lpstr>
      <vt:lpstr>Office Theme</vt:lpstr>
      <vt:lpstr>think-cell Slide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4. Bijlagen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Marijn Franssen</dc:creator>
  <cp:lastModifiedBy>Huub Bruining</cp:lastModifiedBy>
  <cp:revision>50</cp:revision>
  <cp:lastPrinted>2022-01-11T10:31:45Z</cp:lastPrinted>
  <dcterms:created xsi:type="dcterms:W3CDTF">2021-06-04T13:06:08Z</dcterms:created>
  <dcterms:modified xsi:type="dcterms:W3CDTF">2026-09-30T14:51:46Z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0x01010002512C2391D1E84C93449285493E5605</vt:lpwstr>
  </property>
  <property fmtid="{D5CDD505-2E9C-101B-9397-08002B2CF9AE}" pid="3" name="WppReportDate">
    <vt:lpwstr/>
  </property>
  <property fmtid="{D5CDD505-2E9C-101B-9397-08002B2CF9AE}" pid="4" name="WppReportVersion">
    <vt:lpwstr>Version 1.0</vt:lpwstr>
  </property>
  <property fmtid="{D5CDD505-2E9C-101B-9397-08002B2CF9AE}" pid="5" name="WppReportDraft">
    <vt:lpwstr>(Draft)</vt:lpwstr>
  </property>
  <property fmtid="{D5CDD505-2E9C-101B-9397-08002B2CF9AE}" pid="6" name="WppReportCurrencySymbol">
    <vt:lpwstr>€</vt:lpwstr>
  </property>
  <property fmtid="{D5CDD505-2E9C-101B-9397-08002B2CF9AE}" pid="7" name="WppReportDashboardTitleText">
    <vt:lpwstr>Dashboard</vt:lpwstr>
  </property>
  <property fmtid="{D5CDD505-2E9C-101B-9397-08002B2CF9AE}" pid="8" name="WppReportShortPageNumberFormat">
    <vt:lpwstr>Page &lt;#&gt;</vt:lpwstr>
  </property>
  <property fmtid="{D5CDD505-2E9C-101B-9397-08002B2CF9AE}" pid="9" name="WppReportLongPageNumberFormat">
    <vt:lpwstr>Page &lt;#&gt; of &lt;PageCount&gt;</vt:lpwstr>
  </property>
  <property fmtid="{D5CDD505-2E9C-101B-9397-08002B2CF9AE}" pid="10" name="WppReportTocTitleText">
    <vt:lpwstr>Table of contents</vt:lpwstr>
  </property>
  <property fmtid="{D5CDD505-2E9C-101B-9397-08002B2CF9AE}" pid="11" name="WppReportIsTocUpdateRecommended">
    <vt:bool>true</vt:bool>
  </property>
  <property fmtid="{D5CDD505-2E9C-101B-9397-08002B2CF9AE}" pid="12" name="WppReportPropertiesLastWrittenToDocument">
    <vt:filetime>2022-01-25T16:51:41Z</vt:filetime>
  </property>
</Properties>
</file>